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7" r:id="rId5"/>
    <p:sldId id="261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C0F8E-FDD0-4D75-A33C-565EF6682F13}" v="4" dt="2023-05-18T17:17:40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0693-B9BF-4DF5-BFBF-B1801033C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AA4888-3AFB-4C56-83C9-3C04E8B98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528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A2F7C-0E8C-4E22-AF6F-28397CA0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E0165-43F0-478A-BE50-3CDE88938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118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00B212-2391-484F-8DB3-7E60A2A06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3D8DEE-3576-48E8-9288-44F26F464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529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B74FC-EDCC-493E-86CD-3D98ECA9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41A2C-89FA-4F82-AC3E-90C28BE11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536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09D7-BC33-47A4-BB8F-039C06130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71B2A-820C-45C4-A31F-25450C745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54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465E-C907-498D-AE05-4B1FF7BC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64D8-EB3F-4690-8762-1A3A89555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7F344-A04C-4114-9D25-4F1F57325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80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EB39C-5EFB-45A0-9E4A-80F07A129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748AA-CA8B-45D0-81DF-D8C8B7CC7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6A932-4ACA-4EAB-B233-48F4C50C3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B57F0D-E1B0-4CC1-808B-92BFD144A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CDBBCB-E969-4F06-A49F-F6CBE7100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888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F51C9-F3EF-4AE5-BDAD-82EB303A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113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78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51853-3E08-4876-A859-1B5145300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3A1CF-CE64-416F-83A8-135C3011F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02BB0-D368-4EAB-8C16-098F65DA5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564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D875-2AC3-446F-872E-FF010A05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EE9D68-35BD-47E9-A9B2-C66C91F12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6957-B433-4475-9788-ADAFD4877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35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D5C4B5-EE11-4BF9-BD68-5F62E03EC3FD}"/>
              </a:ext>
            </a:extLst>
          </p:cNvPr>
          <p:cNvSpPr/>
          <p:nvPr userDrawn="1"/>
        </p:nvSpPr>
        <p:spPr>
          <a:xfrm>
            <a:off x="1680" y="787399"/>
            <a:ext cx="12192000" cy="23008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C7DCE1-F411-4475-BBF2-085BB6661387}"/>
              </a:ext>
            </a:extLst>
          </p:cNvPr>
          <p:cNvSpPr/>
          <p:nvPr userDrawn="1"/>
        </p:nvSpPr>
        <p:spPr>
          <a:xfrm>
            <a:off x="-1680" y="0"/>
            <a:ext cx="12192000" cy="787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1E50AC-9E93-4B51-9A6C-1CA1DD57D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520" y="167459"/>
            <a:ext cx="10515600" cy="815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2D7A1-5C2A-4E6C-A475-74D51D2CE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37920"/>
            <a:ext cx="10551160" cy="535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1A615E-AFD6-4896-8680-5BFDBC754865}"/>
              </a:ext>
            </a:extLst>
          </p:cNvPr>
          <p:cNvSpPr/>
          <p:nvPr userDrawn="1"/>
        </p:nvSpPr>
        <p:spPr>
          <a:xfrm>
            <a:off x="10156482" y="1680"/>
            <a:ext cx="1822968" cy="688664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7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cap="small" spc="200" baseline="0">
          <a:solidFill>
            <a:schemeClr val="bg1"/>
          </a:solidFill>
          <a:latin typeface="Malgun Gothic" panose="020B0503020000020004" pitchFamily="34" charset="-127"/>
          <a:ea typeface="Malgun Gothic" panose="020B0503020000020004" pitchFamily="34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86E6-D3CE-3877-2ACF-2F43CBCAF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Sign Regulation Limitations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0875F-63DC-32A9-BEFA-21822FD8A5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Lacey Commission on Equity</a:t>
            </a:r>
          </a:p>
          <a:p>
            <a:endParaRPr lang="en-US" dirty="0"/>
          </a:p>
          <a:p>
            <a:r>
              <a:rPr lang="en-US" dirty="0"/>
              <a:t>Ryan Andrews, Planning Manager</a:t>
            </a:r>
            <a:br>
              <a:rPr lang="en-US" dirty="0"/>
            </a:br>
            <a:r>
              <a:rPr lang="en-US" dirty="0"/>
              <a:t>Grant Beck, Planning &amp; Development Services Manager</a:t>
            </a:r>
          </a:p>
        </p:txBody>
      </p:sp>
    </p:spTree>
    <p:extLst>
      <p:ext uri="{BB962C8B-B14F-4D97-AF65-F5344CB8AC3E}">
        <p14:creationId xmlns:p14="http://schemas.microsoft.com/office/powerpoint/2010/main" val="243744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4A4FF-029D-432B-A499-4E06DA34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Amendment Protections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AE1391-9DAF-4E2D-85B6-9EC0FFDDC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138238"/>
            <a:ext cx="9643534" cy="55523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0" i="0" spc="40" dirty="0">
                <a:solidFill>
                  <a:srgbClr val="636465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“Congress shall make no law respecting an establishment of religion, or prohibiting the free exercise thereof; </a:t>
            </a:r>
            <a:r>
              <a:rPr lang="en-US" sz="4400" b="0" i="0" spc="40" dirty="0">
                <a:solidFill>
                  <a:srgbClr val="6364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or abridging the freedom of speech</a:t>
            </a:r>
            <a:r>
              <a:rPr lang="en-US" sz="4400" b="0" i="0" spc="40" dirty="0">
                <a:solidFill>
                  <a:srgbClr val="636465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or of the press; or the right of the people peaceably to assemble, and to petition the Government for a redress of grievances.”</a:t>
            </a:r>
          </a:p>
        </p:txBody>
      </p:sp>
    </p:spTree>
    <p:extLst>
      <p:ext uri="{BB962C8B-B14F-4D97-AF65-F5344CB8AC3E}">
        <p14:creationId xmlns:p14="http://schemas.microsoft.com/office/powerpoint/2010/main" val="49245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137C-C917-402E-8DA9-2DF65BEC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Reed v. Gilbert (2015)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D59AD-353C-4996-88DE-F9B59DB55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520" y="1193800"/>
            <a:ext cx="9221880" cy="5299075"/>
          </a:xfrm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Segoe UI" panose="020B0502040204020203" pitchFamily="34" charset="0"/>
                <a:cs typeface="Segoe UI" panose="020B0502040204020203" pitchFamily="34" charset="0"/>
              </a:rPr>
              <a:t>The town of Gilbert, AZ imposed far more restrictions on “Temporary Directional Signs Related to a Qualifying Event” than on “Ideological Signs” or “Political Signs”</a:t>
            </a:r>
          </a:p>
        </p:txBody>
      </p:sp>
    </p:spTree>
    <p:extLst>
      <p:ext uri="{BB962C8B-B14F-4D97-AF65-F5344CB8AC3E}">
        <p14:creationId xmlns:p14="http://schemas.microsoft.com/office/powerpoint/2010/main" val="14663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9D67C-0BBC-3248-8954-41AEA080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Reed v. Gilbert (2015)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8D175-9FD1-D350-E4BF-5785AE15B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7920"/>
            <a:ext cx="9275618" cy="30461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0" i="0" spc="40" dirty="0">
                <a:solidFill>
                  <a:srgbClr val="636465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The U.S. Supreme Court held that a town sign code that treats various categories of signs differently based on the information they convey violates the First Amendment.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67AFD6-5D19-1E2C-F0DF-C722702CF2E1}"/>
              </a:ext>
            </a:extLst>
          </p:cNvPr>
          <p:cNvGrpSpPr/>
          <p:nvPr/>
        </p:nvGrpSpPr>
        <p:grpSpPr>
          <a:xfrm>
            <a:off x="942109" y="4315691"/>
            <a:ext cx="3733800" cy="2050473"/>
            <a:chOff x="942109" y="4315691"/>
            <a:chExt cx="3733800" cy="205047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D33F3F24-D985-125B-DCDF-2725B6E289CC}"/>
                </a:ext>
              </a:extLst>
            </p:cNvPr>
            <p:cNvSpPr/>
            <p:nvPr/>
          </p:nvSpPr>
          <p:spPr>
            <a:xfrm>
              <a:off x="942109" y="4315691"/>
              <a:ext cx="3733800" cy="2050473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DD6FBD0-3C05-A71E-5CEB-7AB177A42F5A}"/>
                </a:ext>
              </a:extLst>
            </p:cNvPr>
            <p:cNvSpPr txBox="1"/>
            <p:nvPr/>
          </p:nvSpPr>
          <p:spPr>
            <a:xfrm>
              <a:off x="1122218" y="4620491"/>
              <a:ext cx="3325091" cy="138499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spc="50" dirty="0">
                  <a:ln>
                    <a:solidFill>
                      <a:schemeClr val="tx1"/>
                    </a:solidFill>
                  </a:ln>
                  <a:solidFill>
                    <a:schemeClr val="bg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masis MT Pro Black" panose="020B0604020202020204" pitchFamily="18" charset="0"/>
                </a:rPr>
                <a:t>Andrews &amp; Beck Planning Group, Inc.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78E597C-9CAC-5AA5-717A-2C8CCC7F11D2}"/>
              </a:ext>
            </a:extLst>
          </p:cNvPr>
          <p:cNvGrpSpPr/>
          <p:nvPr/>
        </p:nvGrpSpPr>
        <p:grpSpPr>
          <a:xfrm>
            <a:off x="5538039" y="4315690"/>
            <a:ext cx="3733800" cy="2050473"/>
            <a:chOff x="942109" y="4315691"/>
            <a:chExt cx="3733800" cy="205047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760B4EA-2B3F-3227-B931-060C99916B08}"/>
                </a:ext>
              </a:extLst>
            </p:cNvPr>
            <p:cNvSpPr/>
            <p:nvPr/>
          </p:nvSpPr>
          <p:spPr>
            <a:xfrm>
              <a:off x="942109" y="4315691"/>
              <a:ext cx="3733800" cy="2050473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6100D8-4F1F-EA6B-CC17-353FBC2AC780}"/>
                </a:ext>
              </a:extLst>
            </p:cNvPr>
            <p:cNvSpPr txBox="1"/>
            <p:nvPr/>
          </p:nvSpPr>
          <p:spPr>
            <a:xfrm>
              <a:off x="942109" y="4405048"/>
              <a:ext cx="3733800" cy="181588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2800" spc="50" dirty="0">
                  <a:ln>
                    <a:solidFill>
                      <a:schemeClr val="tx1"/>
                    </a:solidFill>
                  </a:ln>
                  <a:solidFill>
                    <a:schemeClr val="accent3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masis MT Pro Black" panose="020B0604020202020204" pitchFamily="18" charset="0"/>
                </a:rPr>
                <a:t>ELECT </a:t>
              </a:r>
            </a:p>
            <a:p>
              <a:pPr algn="ctr">
                <a:spcAft>
                  <a:spcPts val="1200"/>
                </a:spcAft>
              </a:pPr>
              <a:r>
                <a:rPr lang="en-US" sz="3600" spc="5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masis MT Pro Black" panose="020B0604020202020204" pitchFamily="18" charset="0"/>
                </a:rPr>
                <a:t>Ryan Andrews</a:t>
              </a:r>
            </a:p>
            <a:p>
              <a:pPr algn="ctr">
                <a:spcAft>
                  <a:spcPts val="1200"/>
                </a:spcAft>
              </a:pPr>
              <a:r>
                <a:rPr lang="en-US" sz="2800" spc="50" dirty="0">
                  <a:ln>
                    <a:solidFill>
                      <a:schemeClr val="tx1"/>
                    </a:solidFill>
                  </a:ln>
                  <a:solidFill>
                    <a:schemeClr val="accent2">
                      <a:lumMod val="60000"/>
                      <a:lumOff val="40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masis MT Pro Black" panose="020B0604020202020204" pitchFamily="18" charset="0"/>
                </a:rPr>
                <a:t>Planning Manager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75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8751-ABFE-4FAC-85DE-3BB69A74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Freedom of Speech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5BE2AB-E0E1-4E24-8AC3-9052B6CB6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239"/>
            <a:ext cx="9130553" cy="4733644"/>
          </a:xfrm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US" sz="4400" b="0" i="0" spc="40" dirty="0">
                <a:solidFill>
                  <a:srgbClr val="636465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Commercial speech is a form of protected communication under the First Amendment, but it does not receive as much free speech protection as forms of noncommercial speech, such as political speech.</a:t>
            </a:r>
          </a:p>
        </p:txBody>
      </p:sp>
    </p:spTree>
    <p:extLst>
      <p:ext uri="{BB962C8B-B14F-4D97-AF65-F5344CB8AC3E}">
        <p14:creationId xmlns:p14="http://schemas.microsoft.com/office/powerpoint/2010/main" val="95815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B17AA-90B5-F00E-4F91-EA4C3F5D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Content-neutral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86113-388A-6AE4-E01F-E6A48432F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37920"/>
            <a:ext cx="9295770" cy="5354955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4300" b="0" i="0" cap="small" spc="200" dirty="0">
                <a:solidFill>
                  <a:srgbClr val="636465"/>
                </a:solidFill>
                <a:effectLst/>
                <a:latin typeface="Malgun Gothic" panose="020B0503020000020004" pitchFamily="34" charset="-127"/>
                <a:ea typeface="Malgun Gothic" panose="020B0503020000020004" pitchFamily="34" charset="-127"/>
              </a:rPr>
              <a:t>Location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636465"/>
                </a:solidFill>
                <a:latin typeface="Cabin"/>
              </a:rPr>
              <a:t>	Z</a:t>
            </a:r>
            <a:r>
              <a:rPr lang="en-US" b="0" i="0" dirty="0">
                <a:solidFill>
                  <a:srgbClr val="636465"/>
                </a:solidFill>
                <a:effectLst/>
                <a:latin typeface="Cabin"/>
              </a:rPr>
              <a:t>oning District, Public Right-of-way</a:t>
            </a:r>
          </a:p>
          <a:p>
            <a:pPr marL="0" indent="0">
              <a:buNone/>
            </a:pPr>
            <a:r>
              <a:rPr lang="en-US" sz="4400" cap="small" spc="200" dirty="0">
                <a:solidFill>
                  <a:srgbClr val="636465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Appearance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636465"/>
                </a:solidFill>
                <a:effectLst/>
                <a:latin typeface="Cabin"/>
              </a:rPr>
              <a:t>	Size, Height, Materials</a:t>
            </a:r>
          </a:p>
          <a:p>
            <a:pPr marL="0" indent="0">
              <a:buNone/>
            </a:pPr>
            <a:r>
              <a:rPr lang="en-US" sz="4400" cap="small" spc="200" dirty="0">
                <a:solidFill>
                  <a:srgbClr val="636465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Type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636465"/>
                </a:solidFill>
                <a:latin typeface="Cabin"/>
              </a:rPr>
              <a:t>	Freestanding, Monument, Banners, Inflatable</a:t>
            </a:r>
          </a:p>
          <a:p>
            <a:pPr marL="0" indent="0">
              <a:buNone/>
            </a:pPr>
            <a:r>
              <a:rPr lang="en-US" sz="4400" cap="small" spc="200" dirty="0">
                <a:solidFill>
                  <a:srgbClr val="636465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Portability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636465"/>
                </a:solidFill>
                <a:latin typeface="Cabin"/>
              </a:rPr>
              <a:t>	Abandoned, Dilapidated</a:t>
            </a:r>
          </a:p>
          <a:p>
            <a:pPr marL="0" indent="0">
              <a:buNone/>
            </a:pPr>
            <a:r>
              <a:rPr lang="en-US" sz="4400" cap="small" spc="200" dirty="0">
                <a:solidFill>
                  <a:srgbClr val="636465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Condition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636465"/>
                </a:solidFill>
                <a:latin typeface="Cabin"/>
              </a:rPr>
              <a:t>	A</a:t>
            </a:r>
            <a:r>
              <a:rPr lang="en-US" b="0" i="0" dirty="0">
                <a:solidFill>
                  <a:srgbClr val="636465"/>
                </a:solidFill>
                <a:effectLst/>
                <a:latin typeface="Cabin"/>
              </a:rPr>
              <a:t>bandoned, Dilapidated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4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1EE191-08BF-D0D6-3D25-08ACA8255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324791" cy="285273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Thank You!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AF5E49-D9CB-A9F8-0D85-758D2A5C4D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Lacey">
      <a:dk1>
        <a:sysClr val="windowText" lastClr="000000"/>
      </a:dk1>
      <a:lt1>
        <a:sysClr val="window" lastClr="FFFFFF"/>
      </a:lt1>
      <a:dk2>
        <a:srgbClr val="44546A"/>
      </a:dk2>
      <a:lt2>
        <a:srgbClr val="718E6C"/>
      </a:lt2>
      <a:accent1>
        <a:srgbClr val="D1E9F7"/>
      </a:accent1>
      <a:accent2>
        <a:srgbClr val="005286"/>
      </a:accent2>
      <a:accent3>
        <a:srgbClr val="718E6C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cey.pptx" id="{9C891F2E-69B3-459E-8624-0DA9E42E3635}" vid="{1422695C-3216-4EAA-B499-27A930D16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Lacey</Template>
  <TotalTime>110</TotalTime>
  <Words>242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Malgun Gothic</vt:lpstr>
      <vt:lpstr>Amasis MT Pro Black</vt:lpstr>
      <vt:lpstr>Arial</vt:lpstr>
      <vt:lpstr>Cabin</vt:lpstr>
      <vt:lpstr>Calibri</vt:lpstr>
      <vt:lpstr>Segoe UI</vt:lpstr>
      <vt:lpstr>Office Theme</vt:lpstr>
      <vt:lpstr>Sign Regulation Limitations</vt:lpstr>
      <vt:lpstr>First Amendment Protections</vt:lpstr>
      <vt:lpstr>Reed v. Gilbert (2015)</vt:lpstr>
      <vt:lpstr>Reed v. Gilbert (2015)</vt:lpstr>
      <vt:lpstr>Commercial Freedom of Speech</vt:lpstr>
      <vt:lpstr>Content-neutral Approaches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 Regulation Limitations</dc:title>
  <dc:creator>Melinda Burkett</dc:creator>
  <cp:lastModifiedBy>Shannon Kelley-Fong</cp:lastModifiedBy>
  <cp:revision>8</cp:revision>
  <dcterms:created xsi:type="dcterms:W3CDTF">2023-05-16T18:44:59Z</dcterms:created>
  <dcterms:modified xsi:type="dcterms:W3CDTF">2023-05-18T20:44:17Z</dcterms:modified>
</cp:coreProperties>
</file>